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-1-2.svg" ContentType="image/svg+xml"/>
  <Override PartName="/ppt/media/image-10-2.svg" ContentType="image/svg+xml"/>
  <Override PartName="/ppt/media/image-11-2.svg" ContentType="image/svg+xml"/>
  <Override PartName="/ppt/media/image-12-2.svg" ContentType="image/svg+xml"/>
  <Override PartName="/ppt/media/image-13-2.svg" ContentType="image/svg+xml"/>
  <Override PartName="/ppt/media/image-14-2.svg" ContentType="image/svg+xml"/>
  <Override PartName="/ppt/media/image-15-2.svg" ContentType="image/svg+xml"/>
  <Override PartName="/ppt/media/image-16-2.svg" ContentType="image/svg+xml"/>
  <Override PartName="/ppt/media/image-2-2.svg" ContentType="image/svg+xml"/>
  <Override PartName="/ppt/media/image-3-2.svg" ContentType="image/svg+xml"/>
  <Override PartName="/ppt/media/image-4-2.svg" ContentType="image/svg+xml"/>
  <Override PartName="/ppt/media/image-5-2.svg" ContentType="image/svg+xml"/>
  <Override PartName="/ppt/media/image-6-2.svg" ContentType="image/svg+xml"/>
  <Override PartName="/ppt/media/image-7-2.svg" ContentType="image/svg+xml"/>
  <Override PartName="/ppt/media/image-8-2.svg" ContentType="image/svg+xml"/>
  <Override PartName="/ppt/media/image-9-2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9144000"/>
  <p:notesSz cx="9144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Empatyzer original 11-slide presentation for plant HR: original editable shapes, spatial design, brand system and chronology.
- User-provided 25-slide full product presentation: diagnosis, strengths, motivators, groups and microlessons.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Empatyzer original 11-slide presentation for plant HR: original editable shapes, spatial design, brand system and chronology.
- User-provided 25-slide full product presentation: diagnosis, strengths, motivators, groups and microlessons.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Empatyzer original 11-slide presentation for plant HR: original editable shapes, spatial design, brand system and chronology.
- User-provided 25-slide full product presentation: diagnosis, strengths, motivators, groups and microlessons.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Empatyzer original 11-slide presentation for plant HR: original editable shapes, spatial design, brand system and chronology.
- User-provided 25-slide full product presentation: diagnosis, strengths, motivators, groups and microlessons.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Empatyzer user-provided original sales deck, evidence / Capterra slide. 77%, 73%, 59% are existing user research and do not represent NGO-only outcomes.
- Existing testimonial by Agata K. translated from user-provided original EN deck.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Empatyzer user-provided original sales deck, evidence / Capterra slide. 77%, 73%, 59% are existing user research and do not represent NGO-only outcomes.
- Existing testimonial by Agata K. translated from user-provided original EN deck.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Empatyzer original 11-slide presentation for plant HR: original editable shapes, spatial design, brand system and chronology.
- User-provided 25-slide full product presentation: diagnosis, strengths, motivators, groups and microlessons.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Empatyzer original 11-slide presentation for plant HR: original editable shapes, spatial design, brand system and chronology.
- User-provided 25-slide full product presentation: diagnosis, strengths, motivators, groups and microlessons.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Empatyzer original 11-slide presentation for plant HR: original editable shapes, spatial design, brand system and chronology.
- User-provided 25-slide full product presentation: diagnosis, strengths, motivators, groups and microlessons.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Empatyzer original 11-slide presentation for plant HR: original editable shapes, spatial design, brand system and chronology.
- User-provided 25-slide full product presentation: diagnosis, strengths, motivators, groups and microlessons.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Empatyzer original 11-slide presentation for plant HR: original editable shapes, spatial design, brand system and chronology.
- User-provided 25-slide full product presentation: diagnosis, strengths, motivators, groups and microlessons.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Empatyzer original 11-slide presentation for plant HR: original editable shapes, spatial design, brand system and chronology.
- User-provided 25-slide full product presentation: diagnosis, strengths, motivators, groups and microlessons.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Empatyzer original 11-slide presentation for plant HR: original editable shapes, spatial design, brand system and chronology.
- User-provided 25-slide full product presentation: diagnosis, strengths, motivators, groups and microlessons.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Empatyzer original 11-slide presentation for plant HR: original editable shapes, spatial design, brand system and chronology.
- User-provided 25-slide full product presentation: diagnosis, strengths, motivators, groups and microlessons.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Empatyzer original 11-slide presentation for plant HR: original editable shapes, spatial design, brand system and chronology.
- User-provided 25-slide full product presentation: diagnosis, strengths, motivators, groups and microlessons.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Empatyzer original 11-slide presentation for plant HR: original editable shapes, spatial design, brand system and chronology.
- User-provided 25-slide full product presentation: diagnosis, strengths, motivators, groups and microlessons.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41C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904997" cy="32763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7697" y="1352553"/>
            <a:ext cx="7429500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84C0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NGOs &amp; MISSION-DRIVEN TEAMS</a:t>
            </a:r>
            <a:endParaRPr lang="en-US" sz="1800" dirty="0"/>
          </a:p>
        </p:txBody>
      </p:sp>
      <p:sp>
        <p:nvSpPr>
          <p:cNvPr id="4" name="Text 1"/>
          <p:cNvSpPr/>
          <p:nvPr/>
        </p:nvSpPr>
        <p:spPr>
          <a:xfrm>
            <a:off x="647697" y="1981203"/>
            <a:ext cx="7848597" cy="49530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Important</a:t>
            </a:r>
            <a:endParaRPr lang="en-US" sz="6000" dirty="0"/>
          </a:p>
          <a:p>
            <a:pPr algn="l"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conversations</a:t>
            </a:r>
            <a:endParaRPr lang="en-US" sz="6000" dirty="0"/>
          </a:p>
          <a:p>
            <a:pPr algn="l"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shouldn’t be</a:t>
            </a:r>
            <a:endParaRPr lang="en-US" sz="6000" dirty="0"/>
          </a:p>
          <a:p>
            <a:pPr algn="l"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handled</a:t>
            </a:r>
            <a:endParaRPr lang="en-US" sz="6000" dirty="0"/>
          </a:p>
          <a:p>
            <a:pPr algn="l"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instinct.</a:t>
            </a:r>
            <a:endParaRPr lang="en-US" sz="6000" dirty="0"/>
          </a:p>
        </p:txBody>
      </p:sp>
      <p:sp>
        <p:nvSpPr>
          <p:cNvPr id="5" name="Shape 2"/>
          <p:cNvSpPr/>
          <p:nvPr/>
        </p:nvSpPr>
        <p:spPr>
          <a:xfrm>
            <a:off x="647697" y="7448547"/>
            <a:ext cx="3200400" cy="95253"/>
          </a:xfrm>
          <a:prstGeom prst="rect">
            <a:avLst/>
          </a:prstGeom>
          <a:solidFill>
            <a:srgbClr val="84C0D5"/>
          </a:solidFill>
          <a:ln w="12700">
            <a:solidFill>
              <a:srgbClr val="84C0D5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47697" y="7772400"/>
            <a:ext cx="7524753" cy="6667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2025" dirty="0">
                <a:solidFill>
                  <a:srgbClr val="EFE8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 your strengths. Understand others. Prepare for an important conversation.</a:t>
            </a:r>
            <a:endParaRPr lang="en-US" sz="2025" dirty="0"/>
          </a:p>
        </p:txBody>
      </p:sp>
      <p:sp>
        <p:nvSpPr>
          <p:cNvPr id="7" name="Text 4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A89E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428750" cy="245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650" dirty="0"/>
          </a:p>
        </p:txBody>
      </p:sp>
      <p:sp>
        <p:nvSpPr>
          <p:cNvPr id="4" name="Text 1"/>
          <p:cNvSpPr/>
          <p:nvPr/>
        </p:nvSpPr>
        <p:spPr>
          <a:xfrm>
            <a:off x="2667003" y="1143000"/>
            <a:ext cx="5829300" cy="156209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0800" b="1" dirty="0">
                <a:solidFill>
                  <a:srgbClr val="E2F1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≠</a:t>
            </a:r>
            <a:endParaRPr lang="en-US" sz="10800" dirty="0"/>
          </a:p>
        </p:txBody>
      </p:sp>
      <p:sp>
        <p:nvSpPr>
          <p:cNvPr id="5" name="Text 2"/>
          <p:cNvSpPr/>
          <p:nvPr/>
        </p:nvSpPr>
        <p:spPr>
          <a:xfrm>
            <a:off x="647697" y="1333497"/>
            <a:ext cx="5905497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PEOPLE BEHIND THE MISSION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647697" y="2724153"/>
            <a:ext cx="7848597" cy="27241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43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shared goal does not mean shared needs.</a:t>
            </a:r>
            <a:endParaRPr lang="en-US" sz="4300" dirty="0"/>
          </a:p>
        </p:txBody>
      </p:sp>
      <p:sp>
        <p:nvSpPr>
          <p:cNvPr id="7" name="Shape 4"/>
          <p:cNvSpPr/>
          <p:nvPr/>
        </p:nvSpPr>
        <p:spPr>
          <a:xfrm>
            <a:off x="647697" y="5753103"/>
            <a:ext cx="7848597" cy="47622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/>
          <p:nvPr/>
        </p:nvSpPr>
        <p:spPr>
          <a:xfrm>
            <a:off x="647697" y="6096003"/>
            <a:ext cx="7848597" cy="1428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3675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Different strengths and motives shape collaboration.</a:t>
            </a:r>
            <a:endParaRPr lang="en-US" sz="367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428750" cy="245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650" dirty="0"/>
          </a:p>
        </p:txBody>
      </p:sp>
      <p:sp>
        <p:nvSpPr>
          <p:cNvPr id="4" name="Text 1"/>
          <p:cNvSpPr/>
          <p:nvPr/>
        </p:nvSpPr>
        <p:spPr>
          <a:xfrm>
            <a:off x="647697" y="1257300"/>
            <a:ext cx="7239003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MAKES PEOPLE DIFFERENT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647697" y="1752603"/>
            <a:ext cx="7848597" cy="13144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goal. Three sources of difference.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647697" y="3333747"/>
            <a:ext cx="952503" cy="7810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4800" dirty="0"/>
          </a:p>
        </p:txBody>
      </p:sp>
      <p:sp>
        <p:nvSpPr>
          <p:cNvPr id="7" name="Shape 4"/>
          <p:cNvSpPr/>
          <p:nvPr/>
        </p:nvSpPr>
        <p:spPr>
          <a:xfrm>
            <a:off x="1752603" y="3695703"/>
            <a:ext cx="533397" cy="57150"/>
          </a:xfrm>
          <a:prstGeom prst="rect">
            <a:avLst/>
          </a:prstGeom>
          <a:solidFill>
            <a:srgbClr val="356F85"/>
          </a:solidFill>
          <a:ln w="12700">
            <a:solidFill>
              <a:srgbClr val="356F85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2552703" y="3314700"/>
            <a:ext cx="2095503" cy="4381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TALENTS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4762497" y="3314700"/>
            <a:ext cx="3733797" cy="10096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000" dirty="0">
                <a:solidFill>
                  <a:srgbClr val="6E6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bring different strengths and ways of working.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47697" y="4591047"/>
            <a:ext cx="7848597" cy="19047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47697" y="4953003"/>
            <a:ext cx="952503" cy="7810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4F28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4800" dirty="0"/>
          </a:p>
        </p:txBody>
      </p:sp>
      <p:sp>
        <p:nvSpPr>
          <p:cNvPr id="12" name="Shape 9"/>
          <p:cNvSpPr/>
          <p:nvPr/>
        </p:nvSpPr>
        <p:spPr>
          <a:xfrm>
            <a:off x="1752603" y="5314950"/>
            <a:ext cx="533397" cy="57150"/>
          </a:xfrm>
          <a:prstGeom prst="rect">
            <a:avLst/>
          </a:prstGeom>
          <a:solidFill>
            <a:srgbClr val="4F2854"/>
          </a:solidFill>
          <a:ln w="12700">
            <a:solidFill>
              <a:srgbClr val="4F2854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2552703" y="4933947"/>
            <a:ext cx="2095503" cy="4381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MOTIVATION</a:t>
            </a:r>
            <a:endParaRPr lang="en-US" sz="1950" dirty="0"/>
          </a:p>
        </p:txBody>
      </p:sp>
      <p:sp>
        <p:nvSpPr>
          <p:cNvPr id="14" name="Text 11"/>
          <p:cNvSpPr/>
          <p:nvPr/>
        </p:nvSpPr>
        <p:spPr>
          <a:xfrm>
            <a:off x="4762497" y="4933947"/>
            <a:ext cx="3733797" cy="10096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000" dirty="0">
                <a:solidFill>
                  <a:srgbClr val="6E6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gives one person energy can drain another.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647697" y="6210303"/>
            <a:ext cx="7848597" cy="19047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47697" y="6572250"/>
            <a:ext cx="952503" cy="7810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4800" dirty="0"/>
          </a:p>
        </p:txBody>
      </p:sp>
      <p:sp>
        <p:nvSpPr>
          <p:cNvPr id="17" name="Shape 14"/>
          <p:cNvSpPr/>
          <p:nvPr/>
        </p:nvSpPr>
        <p:spPr>
          <a:xfrm>
            <a:off x="1752603" y="6934197"/>
            <a:ext cx="533397" cy="57150"/>
          </a:xfrm>
          <a:prstGeom prst="rect">
            <a:avLst/>
          </a:prstGeom>
          <a:solidFill>
            <a:srgbClr val="356F85"/>
          </a:solidFill>
          <a:ln w="12700">
            <a:solidFill>
              <a:srgbClr val="356F85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2552703" y="6553203"/>
            <a:ext cx="2095503" cy="4381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EXPECTATIONS</a:t>
            </a:r>
            <a:endParaRPr lang="en-US" sz="1950" dirty="0"/>
          </a:p>
        </p:txBody>
      </p:sp>
      <p:sp>
        <p:nvSpPr>
          <p:cNvPr id="19" name="Text 16"/>
          <p:cNvSpPr/>
          <p:nvPr/>
        </p:nvSpPr>
        <p:spPr>
          <a:xfrm>
            <a:off x="4762497" y="6553203"/>
            <a:ext cx="3733797" cy="10096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000" dirty="0">
                <a:solidFill>
                  <a:srgbClr val="6E6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Autonomy and shared rules matter in different ways.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428750" cy="245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650" dirty="0"/>
          </a:p>
        </p:txBody>
      </p:sp>
      <p:sp>
        <p:nvSpPr>
          <p:cNvPr id="4" name="Text 1"/>
          <p:cNvSpPr/>
          <p:nvPr/>
        </p:nvSpPr>
        <p:spPr>
          <a:xfrm>
            <a:off x="647697" y="1200150"/>
            <a:ext cx="7848597" cy="13716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47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initiative creates friction.</a:t>
            </a:r>
            <a:endParaRPr lang="en-US" sz="4700" dirty="0"/>
          </a:p>
        </p:txBody>
      </p:sp>
      <p:sp>
        <p:nvSpPr>
          <p:cNvPr id="5" name="Shape 2"/>
          <p:cNvSpPr/>
          <p:nvPr/>
        </p:nvSpPr>
        <p:spPr>
          <a:xfrm>
            <a:off x="647697" y="2819397"/>
            <a:ext cx="7848597" cy="5200650"/>
          </a:xfrm>
          <a:prstGeom prst="rect">
            <a:avLst/>
          </a:prstGeom>
          <a:solidFill>
            <a:srgbClr val="E8F5F9"/>
          </a:solidFill>
          <a:ln w="12700">
            <a:solidFill>
              <a:srgbClr val="E8F5F9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47747" y="3124203"/>
            <a:ext cx="1428750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6E6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1047747" y="3562347"/>
            <a:ext cx="6838953" cy="13525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Kasia energizes people but changes plans without checking. How can I address this?</a:t>
            </a:r>
            <a:endParaRPr lang="en-US" sz="2550" dirty="0"/>
          </a:p>
        </p:txBody>
      </p:sp>
      <p:sp>
        <p:nvSpPr>
          <p:cNvPr id="8" name="Shape 5"/>
          <p:cNvSpPr/>
          <p:nvPr/>
        </p:nvSpPr>
        <p:spPr>
          <a:xfrm>
            <a:off x="1047747" y="5048247"/>
            <a:ext cx="6838953" cy="28575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47747" y="5333997"/>
            <a:ext cx="1428750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1047747" y="5753103"/>
            <a:ext cx="6838953" cy="16573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2180" b="1" dirty="0">
                <a:solidFill>
                  <a:srgbClr val="4F28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Recognize her initiative. Give one concrete example of its impact on the team. Ask what led to the change, then agree what she can decide alone and what needs consultation.</a:t>
            </a:r>
            <a:endParaRPr lang="en-US" sz="2180" dirty="0"/>
          </a:p>
        </p:txBody>
      </p:sp>
      <p:sp>
        <p:nvSpPr>
          <p:cNvPr id="11" name="Text 8"/>
          <p:cNvSpPr/>
          <p:nvPr/>
        </p:nvSpPr>
        <p:spPr>
          <a:xfrm>
            <a:off x="1047747" y="7543800"/>
            <a:ext cx="6838953" cy="3238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1950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Context: you, the other person and the situation.</a:t>
            </a:r>
            <a:endParaRPr lang="en-US" sz="1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428750" cy="245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650" dirty="0"/>
          </a:p>
        </p:txBody>
      </p:sp>
      <p:sp>
        <p:nvSpPr>
          <p:cNvPr id="4" name="Text 1"/>
          <p:cNvSpPr/>
          <p:nvPr/>
        </p:nvSpPr>
        <p:spPr>
          <a:xfrm>
            <a:off x="647697" y="1314450"/>
            <a:ext cx="4762497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USERS REPORTED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647697" y="1866903"/>
            <a:ext cx="7848597" cy="11811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3825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Users value the support they receive.</a:t>
            </a:r>
            <a:endParaRPr lang="en-US" sz="3825" dirty="0"/>
          </a:p>
        </p:txBody>
      </p:sp>
      <p:sp>
        <p:nvSpPr>
          <p:cNvPr id="6" name="Shape 3"/>
          <p:cNvSpPr/>
          <p:nvPr/>
        </p:nvSpPr>
        <p:spPr>
          <a:xfrm>
            <a:off x="647697" y="3505197"/>
            <a:ext cx="2438403" cy="3486150"/>
          </a:xfrm>
          <a:prstGeom prst="rect">
            <a:avLst/>
          </a:prstGeom>
          <a:solidFill>
            <a:srgbClr val="F6F2F8"/>
          </a:solidFill>
          <a:ln w="12700">
            <a:solidFill>
              <a:srgbClr val="F6F2F8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00100" y="3924303"/>
            <a:ext cx="2133597" cy="11620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ctr" indent="0" marL="0">
              <a:buNone/>
            </a:pPr>
            <a:r>
              <a:rPr lang="en-US" sz="6900" b="1" dirty="0">
                <a:solidFill>
                  <a:srgbClr val="4F28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77%</a:t>
            </a:r>
            <a:endParaRPr lang="en-US" sz="6900" dirty="0"/>
          </a:p>
        </p:txBody>
      </p:sp>
      <p:sp>
        <p:nvSpPr>
          <p:cNvPr id="8" name="Text 5"/>
          <p:cNvSpPr/>
          <p:nvPr/>
        </p:nvSpPr>
        <p:spPr>
          <a:xfrm>
            <a:off x="838203" y="5410203"/>
            <a:ext cx="2057400" cy="11239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ctr" indent="0" marL="0">
              <a:buNone/>
            </a:pPr>
            <a:r>
              <a:rPr lang="en-US" sz="25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would recommend</a:t>
            </a:r>
            <a:endParaRPr lang="en-US" sz="2550" dirty="0"/>
          </a:p>
          <a:p>
            <a:pPr algn="ctr" indent="0" marL="0">
              <a:buNone/>
            </a:pPr>
            <a:r>
              <a:rPr lang="en-US" sz="25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Empatyzer</a:t>
            </a:r>
            <a:endParaRPr lang="en-US" sz="2550" dirty="0"/>
          </a:p>
        </p:txBody>
      </p:sp>
      <p:sp>
        <p:nvSpPr>
          <p:cNvPr id="9" name="Shape 6"/>
          <p:cNvSpPr/>
          <p:nvPr/>
        </p:nvSpPr>
        <p:spPr>
          <a:xfrm>
            <a:off x="3352803" y="3505197"/>
            <a:ext cx="2438403" cy="3486150"/>
          </a:xfrm>
          <a:prstGeom prst="rect">
            <a:avLst/>
          </a:prstGeom>
          <a:solidFill>
            <a:srgbClr val="E8F5F9"/>
          </a:solidFill>
          <a:ln w="12700">
            <a:solidFill>
              <a:srgbClr val="E8F5F9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505197" y="3924303"/>
            <a:ext cx="2133597" cy="11620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ctr" indent="0" marL="0">
              <a:buNone/>
            </a:pPr>
            <a:r>
              <a:rPr lang="en-US" sz="69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73%</a:t>
            </a:r>
            <a:endParaRPr lang="en-US" sz="6900" dirty="0"/>
          </a:p>
        </p:txBody>
      </p:sp>
      <p:sp>
        <p:nvSpPr>
          <p:cNvPr id="11" name="Text 8"/>
          <p:cNvSpPr/>
          <p:nvPr/>
        </p:nvSpPr>
        <p:spPr>
          <a:xfrm>
            <a:off x="3543300" y="5410203"/>
            <a:ext cx="2057400" cy="11239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ctr" indent="0" marL="0">
              <a:buNone/>
            </a:pPr>
            <a:r>
              <a:rPr lang="en-US" sz="25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 satisfied</a:t>
            </a:r>
            <a:endParaRPr lang="en-US" sz="2550" dirty="0"/>
          </a:p>
          <a:p>
            <a:pPr algn="ctr" indent="0" marL="0">
              <a:buNone/>
            </a:pPr>
            <a:r>
              <a:rPr lang="en-US" sz="25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the rollout</a:t>
            </a:r>
            <a:endParaRPr lang="en-US" sz="2550" dirty="0"/>
          </a:p>
        </p:txBody>
      </p:sp>
      <p:sp>
        <p:nvSpPr>
          <p:cNvPr id="12" name="Shape 9"/>
          <p:cNvSpPr/>
          <p:nvPr/>
        </p:nvSpPr>
        <p:spPr>
          <a:xfrm>
            <a:off x="6057900" y="3505197"/>
            <a:ext cx="2438403" cy="3486150"/>
          </a:xfrm>
          <a:prstGeom prst="rect">
            <a:avLst/>
          </a:prstGeom>
          <a:solidFill>
            <a:srgbClr val="EFEEF7"/>
          </a:solidFill>
          <a:ln w="12700">
            <a:solidFill>
              <a:srgbClr val="EFEEF7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210303" y="3924303"/>
            <a:ext cx="2133597" cy="11620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ctr" indent="0" marL="0">
              <a:buNone/>
            </a:pPr>
            <a:r>
              <a:rPr lang="en-US" sz="6900" b="1" dirty="0">
                <a:solidFill>
                  <a:srgbClr val="4E45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59%</a:t>
            </a:r>
            <a:endParaRPr lang="en-US" sz="6900" dirty="0"/>
          </a:p>
        </p:txBody>
      </p:sp>
      <p:sp>
        <p:nvSpPr>
          <p:cNvPr id="14" name="Text 11"/>
          <p:cNvSpPr/>
          <p:nvPr/>
        </p:nvSpPr>
        <p:spPr>
          <a:xfrm>
            <a:off x="6248397" y="5410203"/>
            <a:ext cx="2057400" cy="11239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ctr" indent="0" marL="0">
              <a:buNone/>
            </a:pPr>
            <a:r>
              <a:rPr lang="en-US" sz="25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reported</a:t>
            </a:r>
            <a:endParaRPr lang="en-US" sz="2550" dirty="0"/>
          </a:p>
          <a:p>
            <a:pPr algn="ctr" indent="0" marL="0">
              <a:buNone/>
            </a:pPr>
            <a:r>
              <a:rPr lang="en-US" sz="25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 growth</a:t>
            </a:r>
            <a:endParaRPr lang="en-US" sz="2550" dirty="0"/>
          </a:p>
        </p:txBody>
      </p:sp>
      <p:sp>
        <p:nvSpPr>
          <p:cNvPr id="15" name="Text 12"/>
          <p:cNvSpPr/>
          <p:nvPr/>
        </p:nvSpPr>
        <p:spPr>
          <a:xfrm>
            <a:off x="647697" y="7296153"/>
            <a:ext cx="7848597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1950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Empatyzer user and implementation research</a:t>
            </a:r>
            <a:endParaRPr lang="en-US" sz="1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428750" cy="245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650" dirty="0"/>
          </a:p>
        </p:txBody>
      </p:sp>
      <p:sp>
        <p:nvSpPr>
          <p:cNvPr id="4" name="Text 1"/>
          <p:cNvSpPr/>
          <p:nvPr/>
        </p:nvSpPr>
        <p:spPr>
          <a:xfrm>
            <a:off x="647697" y="1314450"/>
            <a:ext cx="7239003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USER’S PERSPECTIVE</a:t>
            </a:r>
            <a:endParaRPr lang="en-US" sz="1800" dirty="0"/>
          </a:p>
        </p:txBody>
      </p:sp>
      <p:sp>
        <p:nvSpPr>
          <p:cNvPr id="5" name="Shape 2"/>
          <p:cNvSpPr/>
          <p:nvPr/>
        </p:nvSpPr>
        <p:spPr>
          <a:xfrm>
            <a:off x="647697" y="1981203"/>
            <a:ext cx="7848597" cy="5543550"/>
          </a:xfrm>
          <a:prstGeom prst="rect">
            <a:avLst/>
          </a:prstGeom>
          <a:solidFill>
            <a:srgbClr val="E7F4F8"/>
          </a:solidFill>
          <a:ln w="12700">
            <a:solidFill>
              <a:srgbClr val="E7F4F8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47747" y="2286000"/>
            <a:ext cx="7048497" cy="28575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650" b="1" dirty="0">
                <a:solidFill>
                  <a:srgbClr val="241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“Managers no longer need a meeting with me to know how to approach a difficult subject. As an HR business partner, I can focus on real support.”</a:t>
            </a:r>
            <a:endParaRPr lang="en-US" sz="2650" dirty="0"/>
          </a:p>
        </p:txBody>
      </p:sp>
      <p:sp>
        <p:nvSpPr>
          <p:cNvPr id="7" name="Text 4"/>
          <p:cNvSpPr/>
          <p:nvPr/>
        </p:nvSpPr>
        <p:spPr>
          <a:xfrm>
            <a:off x="1047747" y="6591297"/>
            <a:ext cx="7048497" cy="5143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025" b="1" dirty="0">
                <a:solidFill>
                  <a:srgbClr val="FFC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★★★★★   5.0/5 on Capterra</a:t>
            </a:r>
            <a:endParaRPr lang="en-US" sz="2025" dirty="0"/>
          </a:p>
        </p:txBody>
      </p:sp>
      <p:sp>
        <p:nvSpPr>
          <p:cNvPr id="8" name="Text 5"/>
          <p:cNvSpPr/>
          <p:nvPr/>
        </p:nvSpPr>
        <p:spPr>
          <a:xfrm>
            <a:off x="1047747" y="5257800"/>
            <a:ext cx="7048497" cy="4381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4F28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Agata K.</a:t>
            </a:r>
            <a:endParaRPr lang="en-US" sz="2250" dirty="0"/>
          </a:p>
        </p:txBody>
      </p:sp>
      <p:sp>
        <p:nvSpPr>
          <p:cNvPr id="9" name="Text 6"/>
          <p:cNvSpPr/>
          <p:nvPr/>
        </p:nvSpPr>
        <p:spPr>
          <a:xfrm>
            <a:off x="1047747" y="5715000"/>
            <a:ext cx="7048497" cy="6286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1725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 business partner · Capterra, March 2026</a:t>
            </a:r>
            <a:endParaRPr lang="en-US" sz="17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428750" cy="245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650" dirty="0"/>
          </a:p>
        </p:txBody>
      </p:sp>
      <p:sp>
        <p:nvSpPr>
          <p:cNvPr id="4" name="Text 1"/>
          <p:cNvSpPr/>
          <p:nvPr/>
        </p:nvSpPr>
        <p:spPr>
          <a:xfrm>
            <a:off x="647697" y="1276347"/>
            <a:ext cx="7848597" cy="1428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assessment makes Em’s guidance personal.</a:t>
            </a:r>
            <a:endParaRPr lang="en-US" sz="4200" dirty="0"/>
          </a:p>
        </p:txBody>
      </p:sp>
      <p:sp>
        <p:nvSpPr>
          <p:cNvPr id="5" name="Text 2"/>
          <p:cNvSpPr/>
          <p:nvPr/>
        </p:nvSpPr>
        <p:spPr>
          <a:xfrm>
            <a:off x="647697" y="3524253"/>
            <a:ext cx="1181103" cy="8191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5100" b="1" dirty="0">
                <a:solidFill>
                  <a:srgbClr val="4F28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5100" dirty="0"/>
          </a:p>
        </p:txBody>
      </p:sp>
      <p:sp>
        <p:nvSpPr>
          <p:cNvPr id="6" name="Shape 3"/>
          <p:cNvSpPr/>
          <p:nvPr/>
        </p:nvSpPr>
        <p:spPr>
          <a:xfrm>
            <a:off x="1962147" y="3914775"/>
            <a:ext cx="666753" cy="57150"/>
          </a:xfrm>
          <a:prstGeom prst="rect">
            <a:avLst/>
          </a:prstGeom>
          <a:solidFill>
            <a:srgbClr val="4F2854"/>
          </a:solidFill>
          <a:ln w="12700">
            <a:solidFill>
              <a:srgbClr val="4F2854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2895603" y="3562347"/>
            <a:ext cx="2362197" cy="8382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</a:t>
            </a:r>
            <a:endParaRPr lang="en-US" sz="2250" dirty="0"/>
          </a:p>
        </p:txBody>
      </p:sp>
      <p:sp>
        <p:nvSpPr>
          <p:cNvPr id="8" name="Text 5"/>
          <p:cNvSpPr/>
          <p:nvPr/>
        </p:nvSpPr>
        <p:spPr>
          <a:xfrm>
            <a:off x="5257800" y="3562347"/>
            <a:ext cx="3238503" cy="7810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100" dirty="0">
                <a:solidFill>
                  <a:srgbClr val="6E6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Strengths, motivators and tensions</a:t>
            </a:r>
            <a:endParaRPr lang="en-US" sz="2100" dirty="0"/>
          </a:p>
        </p:txBody>
      </p:sp>
      <p:sp>
        <p:nvSpPr>
          <p:cNvPr id="9" name="Shape 6"/>
          <p:cNvSpPr/>
          <p:nvPr/>
        </p:nvSpPr>
        <p:spPr>
          <a:xfrm>
            <a:off x="647697" y="4629150"/>
            <a:ext cx="7848597" cy="19047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7697" y="4953003"/>
            <a:ext cx="1181103" cy="8191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51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5100" dirty="0"/>
          </a:p>
        </p:txBody>
      </p:sp>
      <p:sp>
        <p:nvSpPr>
          <p:cNvPr id="11" name="Shape 8"/>
          <p:cNvSpPr/>
          <p:nvPr/>
        </p:nvSpPr>
        <p:spPr>
          <a:xfrm>
            <a:off x="1962147" y="5343525"/>
            <a:ext cx="666753" cy="57150"/>
          </a:xfrm>
          <a:prstGeom prst="rect">
            <a:avLst/>
          </a:prstGeom>
          <a:solidFill>
            <a:srgbClr val="356F85"/>
          </a:solidFill>
          <a:ln w="12700">
            <a:solidFill>
              <a:srgbClr val="356F85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895603" y="4991097"/>
            <a:ext cx="2362197" cy="8382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EM</a:t>
            </a:r>
            <a:endParaRPr lang="en-US" sz="2250" dirty="0"/>
          </a:p>
        </p:txBody>
      </p:sp>
      <p:sp>
        <p:nvSpPr>
          <p:cNvPr id="13" name="Text 10"/>
          <p:cNvSpPr/>
          <p:nvPr/>
        </p:nvSpPr>
        <p:spPr>
          <a:xfrm>
            <a:off x="5257800" y="4991097"/>
            <a:ext cx="3238503" cy="7810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100" dirty="0">
                <a:solidFill>
                  <a:srgbClr val="6E6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 for you, another person or a team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647697" y="6057900"/>
            <a:ext cx="7848597" cy="19047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47697" y="6381753"/>
            <a:ext cx="1181103" cy="8191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5100" b="1" dirty="0">
                <a:solidFill>
                  <a:srgbClr val="4E45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5100" dirty="0"/>
          </a:p>
        </p:txBody>
      </p:sp>
      <p:sp>
        <p:nvSpPr>
          <p:cNvPr id="16" name="Shape 13"/>
          <p:cNvSpPr/>
          <p:nvPr/>
        </p:nvSpPr>
        <p:spPr>
          <a:xfrm>
            <a:off x="1962147" y="6772275"/>
            <a:ext cx="666753" cy="57150"/>
          </a:xfrm>
          <a:prstGeom prst="rect">
            <a:avLst/>
          </a:prstGeom>
          <a:solidFill>
            <a:srgbClr val="4E458B"/>
          </a:solidFill>
          <a:ln w="12700">
            <a:solidFill>
              <a:srgbClr val="4E458B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2895603" y="6419847"/>
            <a:ext cx="2362197" cy="8382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MICRO-</a:t>
            </a:r>
            <a:endParaRPr lang="en-US" sz="2250" dirty="0"/>
          </a:p>
          <a:p>
            <a:pPr algn="l" indent="0" marL="0">
              <a:buNone/>
            </a:pPr>
            <a:r>
              <a:rPr lang="en-US" sz="22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LESSONS</a:t>
            </a:r>
            <a:endParaRPr lang="en-US" sz="2250" dirty="0"/>
          </a:p>
        </p:txBody>
      </p:sp>
      <p:sp>
        <p:nvSpPr>
          <p:cNvPr id="18" name="Text 15"/>
          <p:cNvSpPr/>
          <p:nvPr/>
        </p:nvSpPr>
        <p:spPr>
          <a:xfrm>
            <a:off x="5257800" y="6419847"/>
            <a:ext cx="3238503" cy="7810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100" dirty="0">
                <a:solidFill>
                  <a:srgbClr val="6E6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short, personalized lessons every week</a:t>
            </a:r>
            <a:endParaRPr lang="en-US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428750" cy="245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650" dirty="0"/>
          </a:p>
        </p:txBody>
      </p:sp>
      <p:sp>
        <p:nvSpPr>
          <p:cNvPr id="4" name="Text 1"/>
          <p:cNvSpPr/>
          <p:nvPr/>
        </p:nvSpPr>
        <p:spPr>
          <a:xfrm>
            <a:off x="647697" y="1257300"/>
            <a:ext cx="7239003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EVERYONE GAINS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647697" y="1771650"/>
            <a:ext cx="7848597" cy="18097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 yourself. Work better together.</a:t>
            </a:r>
            <a:endParaRPr lang="en-US" sz="4200" dirty="0"/>
          </a:p>
        </p:txBody>
      </p:sp>
      <p:sp>
        <p:nvSpPr>
          <p:cNvPr id="6" name="Text 3"/>
          <p:cNvSpPr/>
          <p:nvPr/>
        </p:nvSpPr>
        <p:spPr>
          <a:xfrm>
            <a:off x="647697" y="4305297"/>
            <a:ext cx="2209803" cy="5715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EVERYONE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2838453" y="4562472"/>
            <a:ext cx="590547" cy="57150"/>
          </a:xfrm>
          <a:prstGeom prst="rect">
            <a:avLst/>
          </a:prstGeom>
          <a:solidFill>
            <a:srgbClr val="356F85"/>
          </a:solidFill>
          <a:ln w="12700">
            <a:solidFill>
              <a:srgbClr val="356F85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752853" y="4286250"/>
            <a:ext cx="4743450" cy="7239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about their strengths and motivation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647697" y="5219697"/>
            <a:ext cx="7848597" cy="19047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7697" y="5581653"/>
            <a:ext cx="2209803" cy="5715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175" b="1" dirty="0">
                <a:solidFill>
                  <a:srgbClr val="4F28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LEADERS</a:t>
            </a:r>
            <a:endParaRPr lang="en-US" sz="2175" dirty="0"/>
          </a:p>
        </p:txBody>
      </p:sp>
      <p:sp>
        <p:nvSpPr>
          <p:cNvPr id="11" name="Shape 8"/>
          <p:cNvSpPr/>
          <p:nvPr/>
        </p:nvSpPr>
        <p:spPr>
          <a:xfrm>
            <a:off x="2838453" y="5838828"/>
            <a:ext cx="590547" cy="57150"/>
          </a:xfrm>
          <a:prstGeom prst="rect">
            <a:avLst/>
          </a:prstGeom>
          <a:solidFill>
            <a:srgbClr val="4F2854"/>
          </a:solidFill>
          <a:ln w="12700">
            <a:solidFill>
              <a:srgbClr val="4F2854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752853" y="5562597"/>
            <a:ext cx="4743450" cy="7239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 feedback and difficult conversations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647697" y="6496053"/>
            <a:ext cx="7848597" cy="19047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47697" y="6858000"/>
            <a:ext cx="2209803" cy="5715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175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TEAMS</a:t>
            </a:r>
            <a:endParaRPr lang="en-US" sz="2175" dirty="0"/>
          </a:p>
        </p:txBody>
      </p:sp>
      <p:sp>
        <p:nvSpPr>
          <p:cNvPr id="15" name="Shape 12"/>
          <p:cNvSpPr/>
          <p:nvPr/>
        </p:nvSpPr>
        <p:spPr>
          <a:xfrm>
            <a:off x="2838453" y="7115175"/>
            <a:ext cx="590547" cy="57150"/>
          </a:xfrm>
          <a:prstGeom prst="rect">
            <a:avLst/>
          </a:prstGeom>
          <a:solidFill>
            <a:srgbClr val="356F85"/>
          </a:solidFill>
          <a:ln w="12700">
            <a:solidFill>
              <a:srgbClr val="356F85">
                <a:alpha val="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752853" y="6838953"/>
            <a:ext cx="4743450" cy="7239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agree clear roles and expectations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428750" cy="245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650" dirty="0"/>
          </a:p>
        </p:txBody>
      </p:sp>
      <p:sp>
        <p:nvSpPr>
          <p:cNvPr id="4" name="Shape 1"/>
          <p:cNvSpPr/>
          <p:nvPr/>
        </p:nvSpPr>
        <p:spPr>
          <a:xfrm>
            <a:off x="647697" y="1390647"/>
            <a:ext cx="7848597" cy="6572250"/>
          </a:xfrm>
          <a:prstGeom prst="rect">
            <a:avLst/>
          </a:prstGeom>
          <a:solidFill>
            <a:srgbClr val="241C28"/>
          </a:solidFill>
          <a:ln w="12700">
            <a:solidFill>
              <a:srgbClr val="241C2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8700" y="1924053"/>
            <a:ext cx="6667503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84C0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PRIVACY IS PART OF THE PRODUCT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1028700" y="2609853"/>
            <a:ext cx="7067553" cy="17716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5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Conversations with Em are private.</a:t>
            </a:r>
            <a:endParaRPr lang="en-US" sz="5100" dirty="0"/>
          </a:p>
        </p:txBody>
      </p:sp>
      <p:sp>
        <p:nvSpPr>
          <p:cNvPr id="7" name="Shape 4"/>
          <p:cNvSpPr/>
          <p:nvPr/>
        </p:nvSpPr>
        <p:spPr>
          <a:xfrm>
            <a:off x="1028700" y="4686300"/>
            <a:ext cx="7067553" cy="28575"/>
          </a:xfrm>
          <a:prstGeom prst="rect">
            <a:avLst/>
          </a:prstGeom>
          <a:solidFill>
            <a:srgbClr val="4F2854"/>
          </a:solidFill>
          <a:ln w="12700">
            <a:solidFill>
              <a:srgbClr val="4F2854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28700" y="5067303"/>
            <a:ext cx="7067553" cy="133349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EFE8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organization cannot read your chats.</a:t>
            </a:r>
            <a:endParaRPr lang="en-US" sz="3400" dirty="0"/>
          </a:p>
        </p:txBody>
      </p:sp>
      <p:sp>
        <p:nvSpPr>
          <p:cNvPr id="9" name="Text 6"/>
          <p:cNvSpPr/>
          <p:nvPr/>
        </p:nvSpPr>
        <p:spPr>
          <a:xfrm>
            <a:off x="1028700" y="6724653"/>
            <a:ext cx="7067553" cy="8191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2100" dirty="0">
                <a:solidFill>
                  <a:srgbClr val="84C0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Aggregate insights only. No monitoring or individual rankings.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428750" cy="245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650" dirty="0"/>
          </a:p>
        </p:txBody>
      </p:sp>
      <p:sp>
        <p:nvSpPr>
          <p:cNvPr id="4" name="Text 1"/>
          <p:cNvSpPr/>
          <p:nvPr/>
        </p:nvSpPr>
        <p:spPr>
          <a:xfrm>
            <a:off x="647697" y="1314450"/>
            <a:ext cx="6667503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WITH ONE TEAM OR PROJECT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514350" y="1790697"/>
            <a:ext cx="3143250" cy="44577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ctr" indent="0" marL="0">
              <a:buNone/>
            </a:pPr>
            <a:r>
              <a:rPr lang="en-US" sz="2625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6250" dirty="0"/>
          </a:p>
        </p:txBody>
      </p:sp>
      <p:sp>
        <p:nvSpPr>
          <p:cNvPr id="6" name="Text 3"/>
          <p:cNvSpPr/>
          <p:nvPr/>
        </p:nvSpPr>
        <p:spPr>
          <a:xfrm>
            <a:off x="3638553" y="2209803"/>
            <a:ext cx="4857750" cy="20002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43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with one team or project.</a:t>
            </a:r>
            <a:endParaRPr lang="en-US" sz="4300" dirty="0"/>
          </a:p>
        </p:txBody>
      </p:sp>
      <p:sp>
        <p:nvSpPr>
          <p:cNvPr id="7" name="Shape 4"/>
          <p:cNvSpPr/>
          <p:nvPr/>
        </p:nvSpPr>
        <p:spPr>
          <a:xfrm>
            <a:off x="3695703" y="4572000"/>
            <a:ext cx="4324353" cy="57150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695703" y="4953003"/>
            <a:ext cx="4324353" cy="5905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3150" b="1" dirty="0">
                <a:solidFill>
                  <a:srgbClr val="4F28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few hours</a:t>
            </a:r>
            <a:endParaRPr lang="en-US" sz="3150" dirty="0"/>
          </a:p>
        </p:txBody>
      </p:sp>
      <p:sp>
        <p:nvSpPr>
          <p:cNvPr id="9" name="Text 6"/>
          <p:cNvSpPr/>
          <p:nvPr/>
        </p:nvSpPr>
        <p:spPr>
          <a:xfrm>
            <a:off x="3695703" y="5562597"/>
            <a:ext cx="4324353" cy="4572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2250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launch the organization</a:t>
            </a:r>
            <a:endParaRPr lang="en-US" sz="2250" dirty="0"/>
          </a:p>
        </p:txBody>
      </p:sp>
      <p:sp>
        <p:nvSpPr>
          <p:cNvPr id="10" name="Text 7"/>
          <p:cNvSpPr/>
          <p:nvPr/>
        </p:nvSpPr>
        <p:spPr>
          <a:xfrm>
            <a:off x="3695703" y="6438903"/>
            <a:ext cx="4324353" cy="5905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315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15 minutes</a:t>
            </a:r>
            <a:endParaRPr lang="en-US" sz="3150" dirty="0"/>
          </a:p>
        </p:txBody>
      </p:sp>
      <p:sp>
        <p:nvSpPr>
          <p:cNvPr id="11" name="Text 8"/>
          <p:cNvSpPr/>
          <p:nvPr/>
        </p:nvSpPr>
        <p:spPr>
          <a:xfrm>
            <a:off x="3695703" y="7048497"/>
            <a:ext cx="4324353" cy="4572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2250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each person to begin</a:t>
            </a:r>
            <a:endParaRPr lang="en-US" sz="2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41C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904997" cy="32763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7697" y="1390647"/>
            <a:ext cx="7429500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84C0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NEXT CONVERSATION IS COMING</a:t>
            </a:r>
            <a:endParaRPr lang="en-US" sz="1800" dirty="0"/>
          </a:p>
        </p:txBody>
      </p:sp>
      <p:sp>
        <p:nvSpPr>
          <p:cNvPr id="4" name="Text 1"/>
          <p:cNvSpPr/>
          <p:nvPr/>
        </p:nvSpPr>
        <p:spPr>
          <a:xfrm>
            <a:off x="647697" y="2038353"/>
            <a:ext cx="7848597" cy="27813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Bring the conversation</a:t>
            </a:r>
            <a:endParaRPr lang="en-US" sz="5400" dirty="0"/>
          </a:p>
          <a:p>
            <a:pPr algn="l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need to have.</a:t>
            </a:r>
            <a:endParaRPr lang="en-US" sz="5400" dirty="0"/>
          </a:p>
        </p:txBody>
      </p:sp>
      <p:sp>
        <p:nvSpPr>
          <p:cNvPr id="5" name="Shape 2"/>
          <p:cNvSpPr/>
          <p:nvPr/>
        </p:nvSpPr>
        <p:spPr>
          <a:xfrm>
            <a:off x="647697" y="5276847"/>
            <a:ext cx="4095753" cy="95253"/>
          </a:xfrm>
          <a:prstGeom prst="rect">
            <a:avLst/>
          </a:prstGeom>
          <a:solidFill>
            <a:srgbClr val="84C0D5"/>
          </a:solidFill>
          <a:ln w="12700">
            <a:solidFill>
              <a:srgbClr val="84C0D5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47697" y="5734047"/>
            <a:ext cx="7239003" cy="7048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E8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 a 30-minute demo.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47697" y="6781803"/>
            <a:ext cx="7239003" cy="4572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2100" dirty="0">
                <a:solidFill>
                  <a:srgbClr val="EFE8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hello@empatyzer.com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647697" y="7334247"/>
            <a:ext cx="4762497" cy="4572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23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empatyzer.com</a:t>
            </a:r>
            <a:endParaRPr lang="en-US" sz="2325" dirty="0"/>
          </a:p>
        </p:txBody>
      </p:sp>
      <p:sp>
        <p:nvSpPr>
          <p:cNvPr id="9" name="Text 6"/>
          <p:cNvSpPr/>
          <p:nvPr/>
        </p:nvSpPr>
        <p:spPr>
          <a:xfrm>
            <a:off x="647697" y="8039103"/>
            <a:ext cx="6858000" cy="3810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1950" dirty="0">
                <a:solidFill>
                  <a:srgbClr val="EFE8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Empatyzer. Before an important conversation.</a:t>
            </a:r>
            <a:endParaRPr lang="en-US" sz="1950" dirty="0"/>
          </a:p>
        </p:txBody>
      </p:sp>
      <p:sp>
        <p:nvSpPr>
          <p:cNvPr id="10" name="Text 7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A89E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6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428750" cy="245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650" dirty="0"/>
          </a:p>
        </p:txBody>
      </p:sp>
      <p:sp>
        <p:nvSpPr>
          <p:cNvPr id="4" name="Text 1"/>
          <p:cNvSpPr/>
          <p:nvPr/>
        </p:nvSpPr>
        <p:spPr>
          <a:xfrm>
            <a:off x="647697" y="1276347"/>
            <a:ext cx="7848597" cy="1428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profile reveals more than a personality type.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647697" y="3524253"/>
            <a:ext cx="1181103" cy="8191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5100" b="1" dirty="0">
                <a:solidFill>
                  <a:srgbClr val="4F28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5100" dirty="0"/>
          </a:p>
        </p:txBody>
      </p:sp>
      <p:sp>
        <p:nvSpPr>
          <p:cNvPr id="6" name="Shape 3"/>
          <p:cNvSpPr/>
          <p:nvPr/>
        </p:nvSpPr>
        <p:spPr>
          <a:xfrm>
            <a:off x="1962147" y="3914775"/>
            <a:ext cx="666753" cy="57150"/>
          </a:xfrm>
          <a:prstGeom prst="rect">
            <a:avLst/>
          </a:prstGeom>
          <a:solidFill>
            <a:srgbClr val="4F2854"/>
          </a:solidFill>
          <a:ln w="12700">
            <a:solidFill>
              <a:srgbClr val="4F2854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2895603" y="3562347"/>
            <a:ext cx="2362197" cy="8382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STRENGTHS</a:t>
            </a:r>
            <a:endParaRPr lang="en-US" sz="2250" dirty="0"/>
          </a:p>
        </p:txBody>
      </p:sp>
      <p:sp>
        <p:nvSpPr>
          <p:cNvPr id="8" name="Text 5"/>
          <p:cNvSpPr/>
          <p:nvPr/>
        </p:nvSpPr>
        <p:spPr>
          <a:xfrm>
            <a:off x="5257800" y="3562347"/>
            <a:ext cx="3238503" cy="7810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250" dirty="0">
                <a:solidFill>
                  <a:srgbClr val="6E6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comes naturally to you</a:t>
            </a:r>
            <a:endParaRPr lang="en-US" sz="2250" dirty="0"/>
          </a:p>
        </p:txBody>
      </p:sp>
      <p:sp>
        <p:nvSpPr>
          <p:cNvPr id="9" name="Shape 6"/>
          <p:cNvSpPr/>
          <p:nvPr/>
        </p:nvSpPr>
        <p:spPr>
          <a:xfrm>
            <a:off x="647697" y="4629150"/>
            <a:ext cx="7848597" cy="19047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7697" y="4953003"/>
            <a:ext cx="1181103" cy="8191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51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5100" dirty="0"/>
          </a:p>
        </p:txBody>
      </p:sp>
      <p:sp>
        <p:nvSpPr>
          <p:cNvPr id="11" name="Shape 8"/>
          <p:cNvSpPr/>
          <p:nvPr/>
        </p:nvSpPr>
        <p:spPr>
          <a:xfrm>
            <a:off x="1962147" y="5343525"/>
            <a:ext cx="666753" cy="57150"/>
          </a:xfrm>
          <a:prstGeom prst="rect">
            <a:avLst/>
          </a:prstGeom>
          <a:solidFill>
            <a:srgbClr val="356F85"/>
          </a:solidFill>
          <a:ln w="12700">
            <a:solidFill>
              <a:srgbClr val="356F85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895603" y="4991097"/>
            <a:ext cx="2362197" cy="8382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MOTIVATORS</a:t>
            </a:r>
            <a:endParaRPr lang="en-US" sz="2250" dirty="0"/>
          </a:p>
        </p:txBody>
      </p:sp>
      <p:sp>
        <p:nvSpPr>
          <p:cNvPr id="13" name="Text 10"/>
          <p:cNvSpPr/>
          <p:nvPr/>
        </p:nvSpPr>
        <p:spPr>
          <a:xfrm>
            <a:off x="5257800" y="4991097"/>
            <a:ext cx="3238503" cy="7810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250" dirty="0">
                <a:solidFill>
                  <a:srgbClr val="6E6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gives you drive and meaning</a:t>
            </a:r>
            <a:endParaRPr lang="en-US" sz="2250" dirty="0"/>
          </a:p>
        </p:txBody>
      </p:sp>
      <p:sp>
        <p:nvSpPr>
          <p:cNvPr id="14" name="Shape 11"/>
          <p:cNvSpPr/>
          <p:nvPr/>
        </p:nvSpPr>
        <p:spPr>
          <a:xfrm>
            <a:off x="647697" y="6057900"/>
            <a:ext cx="7848597" cy="19047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47697" y="6381753"/>
            <a:ext cx="1181103" cy="8191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5100" b="1" dirty="0">
                <a:solidFill>
                  <a:srgbClr val="4E45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5100" dirty="0"/>
          </a:p>
        </p:txBody>
      </p:sp>
      <p:sp>
        <p:nvSpPr>
          <p:cNvPr id="16" name="Shape 13"/>
          <p:cNvSpPr/>
          <p:nvPr/>
        </p:nvSpPr>
        <p:spPr>
          <a:xfrm>
            <a:off x="1962147" y="6772275"/>
            <a:ext cx="666753" cy="57150"/>
          </a:xfrm>
          <a:prstGeom prst="rect">
            <a:avLst/>
          </a:prstGeom>
          <a:solidFill>
            <a:srgbClr val="4E458B"/>
          </a:solidFill>
          <a:ln w="12700">
            <a:solidFill>
              <a:srgbClr val="4E458B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2895603" y="6419847"/>
            <a:ext cx="2362197" cy="8382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TENSIONS</a:t>
            </a:r>
            <a:endParaRPr lang="en-US" sz="2250" dirty="0"/>
          </a:p>
        </p:txBody>
      </p:sp>
      <p:sp>
        <p:nvSpPr>
          <p:cNvPr id="18" name="Text 15"/>
          <p:cNvSpPr/>
          <p:nvPr/>
        </p:nvSpPr>
        <p:spPr>
          <a:xfrm>
            <a:off x="5257800" y="6419847"/>
            <a:ext cx="3238503" cy="7810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250" dirty="0">
                <a:solidFill>
                  <a:srgbClr val="6E6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can make collaboration harder</a:t>
            </a:r>
            <a:endParaRPr lang="en-US" sz="22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428750" cy="245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650" dirty="0"/>
          </a:p>
        </p:txBody>
      </p:sp>
      <p:sp>
        <p:nvSpPr>
          <p:cNvPr id="4" name="Text 1"/>
          <p:cNvSpPr/>
          <p:nvPr/>
        </p:nvSpPr>
        <p:spPr>
          <a:xfrm>
            <a:off x="647697" y="1257300"/>
            <a:ext cx="7239003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Different people. Different ways of working.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647697" y="1752603"/>
            <a:ext cx="7848597" cy="13144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people role starts before the training catches up.</a:t>
            </a:r>
            <a:endParaRPr lang="en-US" sz="3700" dirty="0"/>
          </a:p>
        </p:txBody>
      </p:sp>
      <p:sp>
        <p:nvSpPr>
          <p:cNvPr id="6" name="Text 3"/>
          <p:cNvSpPr/>
          <p:nvPr/>
        </p:nvSpPr>
        <p:spPr>
          <a:xfrm>
            <a:off x="647697" y="3333747"/>
            <a:ext cx="952503" cy="7810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4800" dirty="0"/>
          </a:p>
        </p:txBody>
      </p:sp>
      <p:sp>
        <p:nvSpPr>
          <p:cNvPr id="7" name="Shape 4"/>
          <p:cNvSpPr/>
          <p:nvPr/>
        </p:nvSpPr>
        <p:spPr>
          <a:xfrm>
            <a:off x="1752603" y="3695703"/>
            <a:ext cx="533397" cy="57150"/>
          </a:xfrm>
          <a:prstGeom prst="rect">
            <a:avLst/>
          </a:prstGeom>
          <a:solidFill>
            <a:srgbClr val="356F85"/>
          </a:solidFill>
          <a:ln w="12700">
            <a:solidFill>
              <a:srgbClr val="356F85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2552703" y="3314700"/>
            <a:ext cx="2095503" cy="4381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TALENTS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4762497" y="3314700"/>
            <a:ext cx="3733797" cy="10096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000" dirty="0">
                <a:solidFill>
                  <a:srgbClr val="6E6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plan, others connect people and ideas.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47697" y="4591047"/>
            <a:ext cx="7848597" cy="19047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47697" y="4953003"/>
            <a:ext cx="952503" cy="7810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4F28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4800" dirty="0"/>
          </a:p>
        </p:txBody>
      </p:sp>
      <p:sp>
        <p:nvSpPr>
          <p:cNvPr id="12" name="Shape 9"/>
          <p:cNvSpPr/>
          <p:nvPr/>
        </p:nvSpPr>
        <p:spPr>
          <a:xfrm>
            <a:off x="1752603" y="5314950"/>
            <a:ext cx="533397" cy="57150"/>
          </a:xfrm>
          <a:prstGeom prst="rect">
            <a:avLst/>
          </a:prstGeom>
          <a:solidFill>
            <a:srgbClr val="4F2854"/>
          </a:solidFill>
          <a:ln w="12700">
            <a:solidFill>
              <a:srgbClr val="4F2854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2552703" y="4933947"/>
            <a:ext cx="2095503" cy="4381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MOTIVATORS</a:t>
            </a:r>
            <a:endParaRPr lang="en-US" sz="1950" dirty="0"/>
          </a:p>
        </p:txBody>
      </p:sp>
      <p:sp>
        <p:nvSpPr>
          <p:cNvPr id="14" name="Text 11"/>
          <p:cNvSpPr/>
          <p:nvPr/>
        </p:nvSpPr>
        <p:spPr>
          <a:xfrm>
            <a:off x="4762497" y="4933947"/>
            <a:ext cx="3733797" cy="10096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000" dirty="0">
                <a:solidFill>
                  <a:srgbClr val="6E6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task can inspire or drain.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647697" y="6210303"/>
            <a:ext cx="7848597" cy="19047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47697" y="6572250"/>
            <a:ext cx="952503" cy="7810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4800" dirty="0"/>
          </a:p>
        </p:txBody>
      </p:sp>
      <p:sp>
        <p:nvSpPr>
          <p:cNvPr id="17" name="Shape 14"/>
          <p:cNvSpPr/>
          <p:nvPr/>
        </p:nvSpPr>
        <p:spPr>
          <a:xfrm>
            <a:off x="1752603" y="6934197"/>
            <a:ext cx="533397" cy="57150"/>
          </a:xfrm>
          <a:prstGeom prst="rect">
            <a:avLst/>
          </a:prstGeom>
          <a:solidFill>
            <a:srgbClr val="356F85"/>
          </a:solidFill>
          <a:ln w="12700">
            <a:solidFill>
              <a:srgbClr val="356F85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2552703" y="6553203"/>
            <a:ext cx="2095503" cy="4381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TEAMWORK</a:t>
            </a:r>
            <a:endParaRPr lang="en-US" sz="1950" dirty="0"/>
          </a:p>
        </p:txBody>
      </p:sp>
      <p:sp>
        <p:nvSpPr>
          <p:cNvPr id="19" name="Text 16"/>
          <p:cNvSpPr/>
          <p:nvPr/>
        </p:nvSpPr>
        <p:spPr>
          <a:xfrm>
            <a:off x="4762497" y="6553203"/>
            <a:ext cx="3733797" cy="10096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000" dirty="0">
                <a:solidFill>
                  <a:srgbClr val="6E6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Shared rules help connect these differences.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428750" cy="245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650" dirty="0"/>
          </a:p>
        </p:txBody>
      </p:sp>
      <p:sp>
        <p:nvSpPr>
          <p:cNvPr id="4" name="Text 1"/>
          <p:cNvSpPr/>
          <p:nvPr/>
        </p:nvSpPr>
        <p:spPr>
          <a:xfrm>
            <a:off x="647697" y="1200150"/>
            <a:ext cx="7848597" cy="13716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Em about your own development.</a:t>
            </a:r>
            <a:endParaRPr lang="en-US" sz="4800" dirty="0"/>
          </a:p>
        </p:txBody>
      </p:sp>
      <p:sp>
        <p:nvSpPr>
          <p:cNvPr id="5" name="Shape 2"/>
          <p:cNvSpPr/>
          <p:nvPr/>
        </p:nvSpPr>
        <p:spPr>
          <a:xfrm>
            <a:off x="647697" y="2819397"/>
            <a:ext cx="7848597" cy="5200650"/>
          </a:xfrm>
          <a:prstGeom prst="rect">
            <a:avLst/>
          </a:prstGeom>
          <a:solidFill>
            <a:srgbClr val="E8F5F9"/>
          </a:solidFill>
          <a:ln w="12700">
            <a:solidFill>
              <a:srgbClr val="E8F5F9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47747" y="3124203"/>
            <a:ext cx="1428750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6E6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1047747" y="3562347"/>
            <a:ext cx="6838953" cy="13525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have many ideas but rarely finish projects. How can I use my strengths better?</a:t>
            </a:r>
            <a:endParaRPr lang="en-US" sz="2500" dirty="0"/>
          </a:p>
        </p:txBody>
      </p:sp>
      <p:sp>
        <p:nvSpPr>
          <p:cNvPr id="8" name="Shape 5"/>
          <p:cNvSpPr/>
          <p:nvPr/>
        </p:nvSpPr>
        <p:spPr>
          <a:xfrm>
            <a:off x="1047747" y="5048247"/>
            <a:ext cx="6838953" cy="28575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47747" y="5333997"/>
            <a:ext cx="1428750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1047747" y="5753103"/>
            <a:ext cx="6838953" cy="16573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4F28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Let’s look at what motivates you and when you lose momentum. Your assessment can help us choose one small, practical change that fits how you work.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1047747" y="7543800"/>
            <a:ext cx="6838953" cy="3238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1950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can draw on your assessment results.</a:t>
            </a:r>
            <a:endParaRPr lang="en-US" sz="19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428750" cy="245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650" dirty="0"/>
          </a:p>
        </p:txBody>
      </p:sp>
      <p:sp>
        <p:nvSpPr>
          <p:cNvPr id="4" name="Text 1"/>
          <p:cNvSpPr/>
          <p:nvPr/>
        </p:nvSpPr>
        <p:spPr>
          <a:xfrm>
            <a:off x="647697" y="1257300"/>
            <a:ext cx="7239003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 CAN SEE IN A TEAM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647697" y="1771650"/>
            <a:ext cx="7848597" cy="18097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 what you bring to the group.</a:t>
            </a:r>
            <a:endParaRPr lang="en-US" sz="4200" dirty="0"/>
          </a:p>
        </p:txBody>
      </p:sp>
      <p:sp>
        <p:nvSpPr>
          <p:cNvPr id="6" name="Text 3"/>
          <p:cNvSpPr/>
          <p:nvPr/>
        </p:nvSpPr>
        <p:spPr>
          <a:xfrm>
            <a:off x="647697" y="4305297"/>
            <a:ext cx="2209803" cy="5715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SIMILARITIES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2838453" y="4562472"/>
            <a:ext cx="590547" cy="57150"/>
          </a:xfrm>
          <a:prstGeom prst="rect">
            <a:avLst/>
          </a:prstGeom>
          <a:solidFill>
            <a:srgbClr val="356F85"/>
          </a:solidFill>
          <a:ln w="12700">
            <a:solidFill>
              <a:srgbClr val="356F85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752853" y="4286250"/>
            <a:ext cx="4743450" cy="7239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 where your approaches overlap</a:t>
            </a:r>
            <a:endParaRPr lang="en-US" sz="2300" dirty="0"/>
          </a:p>
        </p:txBody>
      </p:sp>
      <p:sp>
        <p:nvSpPr>
          <p:cNvPr id="9" name="Shape 6"/>
          <p:cNvSpPr/>
          <p:nvPr/>
        </p:nvSpPr>
        <p:spPr>
          <a:xfrm>
            <a:off x="647697" y="5219697"/>
            <a:ext cx="7848597" cy="19047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7697" y="5581653"/>
            <a:ext cx="2209803" cy="5715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175" b="1" dirty="0">
                <a:solidFill>
                  <a:srgbClr val="4F28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DIFFERENCES</a:t>
            </a:r>
            <a:endParaRPr lang="en-US" sz="2175" dirty="0"/>
          </a:p>
        </p:txBody>
      </p:sp>
      <p:sp>
        <p:nvSpPr>
          <p:cNvPr id="11" name="Shape 8"/>
          <p:cNvSpPr/>
          <p:nvPr/>
        </p:nvSpPr>
        <p:spPr>
          <a:xfrm>
            <a:off x="2838453" y="5838828"/>
            <a:ext cx="590547" cy="57150"/>
          </a:xfrm>
          <a:prstGeom prst="rect">
            <a:avLst/>
          </a:prstGeom>
          <a:solidFill>
            <a:srgbClr val="4F2854"/>
          </a:solidFill>
          <a:ln w="12700">
            <a:solidFill>
              <a:srgbClr val="4F2854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752853" y="5562597"/>
            <a:ext cx="4743450" cy="7239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 other ways of working</a:t>
            </a:r>
            <a:endParaRPr lang="en-US" sz="2300" dirty="0"/>
          </a:p>
        </p:txBody>
      </p:sp>
      <p:sp>
        <p:nvSpPr>
          <p:cNvPr id="13" name="Shape 10"/>
          <p:cNvSpPr/>
          <p:nvPr/>
        </p:nvSpPr>
        <p:spPr>
          <a:xfrm>
            <a:off x="647697" y="6496053"/>
            <a:ext cx="7848597" cy="19047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47697" y="6858000"/>
            <a:ext cx="2209803" cy="5715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175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TALENTS</a:t>
            </a:r>
            <a:endParaRPr lang="en-US" sz="2175" dirty="0"/>
          </a:p>
        </p:txBody>
      </p:sp>
      <p:sp>
        <p:nvSpPr>
          <p:cNvPr id="15" name="Shape 12"/>
          <p:cNvSpPr/>
          <p:nvPr/>
        </p:nvSpPr>
        <p:spPr>
          <a:xfrm>
            <a:off x="2838453" y="7115175"/>
            <a:ext cx="590547" cy="57150"/>
          </a:xfrm>
          <a:prstGeom prst="rect">
            <a:avLst/>
          </a:prstGeom>
          <a:solidFill>
            <a:srgbClr val="356F85"/>
          </a:solidFill>
          <a:ln w="12700">
            <a:solidFill>
              <a:srgbClr val="356F85">
                <a:alpha val="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752853" y="6838953"/>
            <a:ext cx="4743450" cy="7239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discover how people complement each other</a:t>
            </a:r>
            <a:endParaRPr lang="en-US" sz="2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428750" cy="245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650" dirty="0"/>
          </a:p>
        </p:txBody>
      </p:sp>
      <p:sp>
        <p:nvSpPr>
          <p:cNvPr id="4" name="Text 1"/>
          <p:cNvSpPr/>
          <p:nvPr/>
        </p:nvSpPr>
        <p:spPr>
          <a:xfrm>
            <a:off x="647697" y="1314450"/>
            <a:ext cx="6667503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DEVELOPMENT, STEP BY STEP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514350" y="1790697"/>
            <a:ext cx="3143250" cy="44577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ctr" indent="0" marL="0">
              <a:buNone/>
            </a:pPr>
            <a:r>
              <a:rPr lang="en-US" sz="2625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6250" dirty="0"/>
          </a:p>
        </p:txBody>
      </p:sp>
      <p:sp>
        <p:nvSpPr>
          <p:cNvPr id="6" name="Text 3"/>
          <p:cNvSpPr/>
          <p:nvPr/>
        </p:nvSpPr>
        <p:spPr>
          <a:xfrm>
            <a:off x="3638553" y="2209803"/>
            <a:ext cx="4857750" cy="20002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short microlessons each week.</a:t>
            </a:r>
            <a:endParaRPr lang="en-US" sz="4100" dirty="0"/>
          </a:p>
        </p:txBody>
      </p:sp>
      <p:sp>
        <p:nvSpPr>
          <p:cNvPr id="7" name="Shape 4"/>
          <p:cNvSpPr/>
          <p:nvPr/>
        </p:nvSpPr>
        <p:spPr>
          <a:xfrm>
            <a:off x="3695703" y="4572000"/>
            <a:ext cx="4324353" cy="57150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695703" y="4953003"/>
            <a:ext cx="4324353" cy="5905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3150" b="1" dirty="0">
                <a:solidFill>
                  <a:srgbClr val="4F28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Personalized</a:t>
            </a:r>
            <a:endParaRPr lang="en-US" sz="3150" dirty="0"/>
          </a:p>
        </p:txBody>
      </p:sp>
      <p:sp>
        <p:nvSpPr>
          <p:cNvPr id="9" name="Text 6"/>
          <p:cNvSpPr/>
          <p:nvPr/>
        </p:nvSpPr>
        <p:spPr>
          <a:xfrm>
            <a:off x="3695703" y="5562597"/>
            <a:ext cx="4324353" cy="4572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2250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tailored to your profile</a:t>
            </a:r>
            <a:endParaRPr lang="en-US" sz="2250" dirty="0"/>
          </a:p>
        </p:txBody>
      </p:sp>
      <p:sp>
        <p:nvSpPr>
          <p:cNvPr id="10" name="Text 7"/>
          <p:cNvSpPr/>
          <p:nvPr/>
        </p:nvSpPr>
        <p:spPr>
          <a:xfrm>
            <a:off x="3695703" y="6438903"/>
            <a:ext cx="4324353" cy="5905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315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</a:t>
            </a:r>
            <a:endParaRPr lang="en-US" sz="3150" dirty="0"/>
          </a:p>
        </p:txBody>
      </p:sp>
      <p:sp>
        <p:nvSpPr>
          <p:cNvPr id="11" name="Text 8"/>
          <p:cNvSpPr/>
          <p:nvPr/>
        </p:nvSpPr>
        <p:spPr>
          <a:xfrm>
            <a:off x="3695703" y="7048497"/>
            <a:ext cx="4324353" cy="4572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2250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everyday situations</a:t>
            </a:r>
            <a:endParaRPr lang="en-US" sz="2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Empatyzer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Empatyzer for NGOs and mission-driven teams</dc:title>
  <dc:subject>NGO and mission-driven teams</dc:subject>
  <dc:creator>Empatyzer</dc:creator>
  <cp:lastModifiedBy>Empatyzer</cp:lastModifiedBy>
  <cp:revision>1</cp:revision>
  <dcterms:created xsi:type="dcterms:W3CDTF">2026-11-05T17:21:42Z</dcterms:created>
  <dcterms:modified xsi:type="dcterms:W3CDTF">2026-11-05T17:21:42Z</dcterms:modified>
</cp:coreProperties>
</file>